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2" r:id="rId3"/>
    <p:sldId id="257" r:id="rId4"/>
    <p:sldId id="258" r:id="rId5"/>
    <p:sldId id="260" r:id="rId6"/>
    <p:sldId id="259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nuss, Mirco" initials="AM" lastIdx="1" clrIdx="0">
    <p:extLst>
      <p:ext uri="{19B8F6BF-5375-455C-9EA6-DF929625EA0E}">
        <p15:presenceInfo xmlns:p15="http://schemas.microsoft.com/office/powerpoint/2012/main" userId="S-1-5-21-2516195920-1014863783-948405374-114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CF01"/>
    <a:srgbClr val="73F1EE"/>
    <a:srgbClr val="075C6D"/>
    <a:srgbClr val="5CD06A"/>
    <a:srgbClr val="1C5E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9914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69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0741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9367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9499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228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51871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79468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8700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1889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98684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900"/>
                    </a14:imgEffect>
                    <a14:imgEffect>
                      <a14:brightnessContrast bright="-2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CAF05-8345-41B1-BB39-6B0658516091}" type="datetimeFigureOut">
              <a:rPr lang="de-DE" smtClean="0"/>
              <a:t>18.10.2021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67D3D-D65B-4DC0-89DF-A24659D1B2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649882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microsoft.com/office/2007/relationships/hdphoto" Target="../media/hdphoto2.wdp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3.wdp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lauer-engel.de/" TargetMode="External"/><Relationship Id="rId2" Type="http://schemas.openxmlformats.org/officeDocument/2006/relationships/hyperlink" Target="https://eur-lex.europa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nergystar.gov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2B250971-6F31-4464-BC2A-D12D6E1B5A49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A7FB9E38-5467-41F3-858C-F762703F9B95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3274837-FD12-4FE3-A925-464D576B865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847896">
            <a:off x="7272482" y="1912732"/>
            <a:ext cx="1996685" cy="194468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C631BCB-5D11-4B1C-9C7F-C654035880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91419"/>
            <a:ext cx="9144000" cy="2387600"/>
          </a:xfrm>
        </p:spPr>
        <p:txBody>
          <a:bodyPr/>
          <a:lstStyle/>
          <a:p>
            <a:r>
              <a:rPr lang="de-DE" dirty="0"/>
              <a:t>Green IT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B16EEA2-2FE4-4643-8FEB-308D361128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Die Welt in ein wenig grüner!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AB19D3F-0824-48E7-9415-E2F56DA4D7B0}"/>
              </a:ext>
            </a:extLst>
          </p:cNvPr>
          <p:cNvSpPr/>
          <p:nvPr/>
        </p:nvSpPr>
        <p:spPr>
          <a:xfrm>
            <a:off x="4399787" y="353330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8270EB80-58D7-482C-8F4C-8DDB5436AD67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148" y="2160705"/>
            <a:ext cx="3235565" cy="4851292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C0699AD1-C129-4676-9331-31021A67C5E0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183" y="502559"/>
            <a:ext cx="3682603" cy="68580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C9AA758E-8DB2-4EE7-8F25-F745A85856BB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201" y="5449651"/>
            <a:ext cx="8116819" cy="4416896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ACB048FF-D914-4447-9F6A-10554D798B0C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5666" y="502559"/>
            <a:ext cx="4096941" cy="6858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6BB8176E-B711-47FC-BA84-172630EFF703}"/>
              </a:ext>
            </a:extLst>
          </p:cNvPr>
          <p:cNvPicPr>
            <a:picLocks noChangeAspect="1"/>
          </p:cNvPicPr>
          <p:nvPr/>
        </p:nvPicPr>
        <p:blipFill>
          <a:blip r:embed="rId10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50000" contras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0336" y="5954467"/>
            <a:ext cx="10761506" cy="5431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530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569C6A0-5DC6-474C-ADC5-B102488FBAAA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9D426B6-915D-42C3-B860-0E61EC57CB15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3F2B3F-5904-4C78-BE63-320733A6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Umwelt und Energie Labels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972FE-0825-480E-A451-4559BC4C6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b="1" dirty="0"/>
              <a:t>Label “EU-Umweltzeichen” </a:t>
            </a:r>
            <a:br>
              <a:rPr lang="de-DE" dirty="0"/>
            </a:br>
            <a:r>
              <a:rPr lang="de-DE" dirty="0"/>
              <a:t>Gibt Aufschluss über Energieverbrauch und Umweltverträglichkeit aus und unterteilt diese </a:t>
            </a:r>
            <a:br>
              <a:rPr lang="de-DE" dirty="0"/>
            </a:br>
            <a:r>
              <a:rPr lang="de-DE" dirty="0"/>
              <a:t>Produkte in Kategorien.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6916716-AE64-4DB6-9ADA-75CF7BF86FEE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727083A-CFCC-41BA-9701-DD6ACAB3E9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103" y="3790193"/>
            <a:ext cx="1863794" cy="282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51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569C6A0-5DC6-474C-ADC5-B102488FBAAA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9D426B6-915D-42C3-B860-0E61EC57CB15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3F2B3F-5904-4C78-BE63-320733A6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Umwelt und Energie Labels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972FE-0825-480E-A451-4559BC4C6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b="1" dirty="0"/>
              <a:t>Label “EU-Energielabel” </a:t>
            </a:r>
            <a:br>
              <a:rPr lang="de-DE" dirty="0"/>
            </a:br>
            <a:r>
              <a:rPr lang="de-DE" dirty="0"/>
              <a:t>Einteilung von Geräten nach Energieeffizienz in die Klassen A bis G.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6916716-AE64-4DB6-9ADA-75CF7BF86FEE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2B69A6E-7683-48F4-B2CB-4655B2FF6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9438" y="3225087"/>
            <a:ext cx="1773124" cy="352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85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569C6A0-5DC6-474C-ADC5-B102488FBAAA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9D426B6-915D-42C3-B860-0E61EC57CB15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3F2B3F-5904-4C78-BE63-320733A6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Bildrechte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972FE-0825-480E-A451-4559BC4C6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575175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de-DE" b="1" dirty="0"/>
              <a:t>EU-Energielabel und EU-Umweltzeichen</a:t>
            </a:r>
            <a:br>
              <a:rPr lang="de-DE" dirty="0"/>
            </a:br>
            <a:r>
              <a:rPr lang="de-DE" dirty="0"/>
              <a:t>© European Union - </a:t>
            </a:r>
            <a:r>
              <a:rPr lang="de-DE" dirty="0">
                <a:hlinkClick r:id="rId2"/>
              </a:rPr>
              <a:t>https://eur-lex.europa.eu/</a:t>
            </a:r>
            <a:r>
              <a:rPr lang="de-DE" dirty="0"/>
              <a:t> </a:t>
            </a:r>
          </a:p>
          <a:p>
            <a:pPr marL="0" lvl="0" indent="0">
              <a:buNone/>
            </a:pPr>
            <a:r>
              <a:rPr lang="de-DE" b="1" dirty="0"/>
              <a:t>Blauer Engel</a:t>
            </a:r>
          </a:p>
          <a:p>
            <a:pPr marL="0" lvl="0" indent="0">
              <a:buNone/>
            </a:pPr>
            <a:r>
              <a:rPr lang="de-DE" dirty="0"/>
              <a:t>© Blauer Engel - </a:t>
            </a:r>
            <a:r>
              <a:rPr lang="de-DE" dirty="0">
                <a:hlinkClick r:id="rId3"/>
              </a:rPr>
              <a:t>www.blauer-engel.de</a:t>
            </a:r>
            <a:r>
              <a:rPr lang="de-DE" dirty="0"/>
              <a:t> </a:t>
            </a:r>
          </a:p>
          <a:p>
            <a:pPr marL="0" lvl="0" indent="0">
              <a:buNone/>
            </a:pPr>
            <a:r>
              <a:rPr lang="de-DE" b="1" dirty="0"/>
              <a:t>Energy Star</a:t>
            </a:r>
          </a:p>
          <a:p>
            <a:pPr marL="0" lvl="0" indent="0">
              <a:buNone/>
            </a:pPr>
            <a:r>
              <a:rPr lang="de-DE" dirty="0"/>
              <a:t>© </a:t>
            </a:r>
            <a:r>
              <a:rPr lang="en-US" dirty="0"/>
              <a:t>United States Environmental Protection Agency</a:t>
            </a:r>
          </a:p>
          <a:p>
            <a:pPr marL="0" lvl="0" indent="0">
              <a:buNone/>
            </a:pPr>
            <a:r>
              <a:rPr lang="de-DE" dirty="0">
                <a:hlinkClick r:id="rId4"/>
              </a:rPr>
              <a:t>https://www.energystar.gov/</a:t>
            </a:r>
            <a:r>
              <a:rPr lang="de-DE" dirty="0"/>
              <a:t> </a:t>
            </a:r>
          </a:p>
          <a:p>
            <a:pPr marL="0" lvl="0" indent="0">
              <a:buNone/>
            </a:pPr>
            <a:endParaRPr lang="de-DE" b="1" dirty="0"/>
          </a:p>
          <a:p>
            <a:pPr marL="0" lvl="0" indent="0">
              <a:buNone/>
            </a:pPr>
            <a:r>
              <a:rPr lang="de-DE" sz="2000" dirty="0"/>
              <a:t>Die restlichen Bilder wurden unter Creative Commons CC0 veröffentlicht und benötigen keinen Bildnachweis.</a:t>
            </a:r>
          </a:p>
          <a:p>
            <a:pPr marL="0" lvl="0" indent="0">
              <a:buNone/>
            </a:pPr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6916716-AE64-4DB6-9ADA-75CF7BF86FEE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21476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D6869664-52C6-455E-BBB3-43CFE27613E1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46C8EF-E308-4B33-8879-547504340235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B44CBB-582B-4483-9485-663225F3754C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de-DE" dirty="0">
                <a:effectLst>
                  <a:reflection stA="45000" endPos="0" dist="50800" dir="5400000" sy="-100000" algn="bl" rotWithShape="0"/>
                </a:effectLst>
              </a:rPr>
              <a:t>Inhalt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F40944-8A8C-4D43-A155-368720588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de-DE" dirty="0"/>
              <a:t>Definition</a:t>
            </a:r>
          </a:p>
          <a:p>
            <a:pPr fontAlgn="base"/>
            <a:r>
              <a:rPr lang="de-DE" dirty="0"/>
              <a:t>Ansätze</a:t>
            </a:r>
          </a:p>
          <a:p>
            <a:pPr fontAlgn="base"/>
            <a:r>
              <a:rPr lang="de-DE" dirty="0"/>
              <a:t>Beispiele für Maßnahmen</a:t>
            </a:r>
          </a:p>
          <a:p>
            <a:pPr fontAlgn="base"/>
            <a:r>
              <a:rPr lang="de-DE" dirty="0"/>
              <a:t>Umwelt und Energie Labels </a:t>
            </a:r>
          </a:p>
          <a:p>
            <a:pPr marL="0" indent="0" fontAlgn="base">
              <a:buNone/>
            </a:pPr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B81B866-441A-4BDC-AC7A-D9ED2CAFB549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722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D6869664-52C6-455E-BBB3-43CFE27613E1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A346C8EF-E308-4B33-8879-547504340235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CB44CBB-582B-4483-9485-663225F3754C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de-DE" dirty="0">
                <a:effectLst>
                  <a:reflection stA="45000" endPos="0" dist="50800" dir="5400000" sy="-100000" algn="bl" rotWithShape="0"/>
                </a:effectLst>
              </a:rPr>
              <a:t>Definition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F40944-8A8C-4D43-A155-368720588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endParaRPr lang="de-DE" dirty="0"/>
          </a:p>
          <a:p>
            <a:pPr marL="0" indent="0" fontAlgn="base">
              <a:buNone/>
            </a:pPr>
            <a:endParaRPr lang="de-DE" dirty="0"/>
          </a:p>
          <a:p>
            <a:pPr marL="0" indent="0" fontAlgn="base">
              <a:buNone/>
            </a:pPr>
            <a:r>
              <a:rPr lang="de-DE" dirty="0"/>
              <a:t>Der Begriff Green IT umfasst sämtliche Maßnahmen der Umwelt- und Ressourcenschonung in der IT- und Kommunikationstechnik</a:t>
            </a:r>
            <a:r>
              <a:rPr lang="en-US" dirty="0"/>
              <a:t>​. Dabei wird der </a:t>
            </a:r>
            <a:r>
              <a:rPr lang="de-DE" dirty="0"/>
              <a:t>gesamte Lebenszyklus von Geräten betrachtet.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B81B866-441A-4BDC-AC7A-D9ED2CAFB549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2413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44ADF55C-9748-49B6-8730-64783E73177A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B9EF37FF-7651-4CC8-A925-D1DB527BA107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109994-039A-4FFB-89A0-EC597A8C8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Ansätze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CF87CA-1C8F-46C9-999E-1DBDF1664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Reduktion </a:t>
            </a:r>
          </a:p>
          <a:p>
            <a:pPr lvl="1"/>
            <a:r>
              <a:rPr lang="de-DE" dirty="0"/>
              <a:t>des Energieverbrauchs bei Herstellung und Nutzung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des Materialverbrauchs bei der Herstellung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von Abwärme- und Schadstoff-Emissionen bei Herstellung und Nutzung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von Schadstoffen in den Produkten und bei Herstellungsprozessen</a:t>
            </a:r>
          </a:p>
          <a:p>
            <a:pPr lvl="1"/>
            <a:endParaRPr lang="de-DE" dirty="0"/>
          </a:p>
          <a:p>
            <a:pPr lvl="1"/>
            <a:r>
              <a:rPr lang="de-DE" dirty="0"/>
              <a:t>von unnötigen Ausdrucken im Druckerbereich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50BE5A83-BB23-460C-A49C-03B0A1D6A198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8210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brightnessContrast bright="-2000"/>
                    </a14:imgEffect>
                  </a14:imgLayer>
                </a14:imgProps>
              </a:ext>
            </a:extLst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A4EB31A2-F119-4CDA-98CE-D404AB43E4D8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8CEF43C0-83EF-48DD-8DB4-5C03E4680106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109994-039A-4FFB-89A0-EC597A8C8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Ansätze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CF87CA-1C8F-46C9-999E-1DBDF1664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nachhaltiges Design der Produkte </a:t>
            </a:r>
          </a:p>
          <a:p>
            <a:pPr lvl="0"/>
            <a:endParaRPr lang="de-DE" dirty="0"/>
          </a:p>
          <a:p>
            <a:r>
              <a:rPr lang="de-DE" dirty="0"/>
              <a:t>Herstellung möglichst langlebige Hardware</a:t>
            </a:r>
          </a:p>
          <a:p>
            <a:endParaRPr lang="de-DE" dirty="0"/>
          </a:p>
          <a:p>
            <a:r>
              <a:rPr lang="de-DE" dirty="0"/>
              <a:t>Recycling und energiesparende Entsorgung</a:t>
            </a:r>
          </a:p>
          <a:p>
            <a:pPr lvl="0"/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23BF855-8981-4041-B4AD-6B904EB471C0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9E4DC81-1285-4483-80AA-B7D0714BE3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032" y="4526065"/>
            <a:ext cx="2861935" cy="214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3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7A52A6B7-C78E-46C4-9D81-F0D94BD62CF3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03A60F9-C7CC-4748-9053-4BB9C91863F0}"/>
              </a:ext>
            </a:extLst>
          </p:cNvPr>
          <p:cNvSpPr/>
          <p:nvPr/>
        </p:nvSpPr>
        <p:spPr>
          <a:xfrm>
            <a:off x="1" y="0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3F2B3F-5904-4C78-BE63-320733A6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für Maßnahmen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972FE-0825-480E-A451-4559BC4C6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Energiesparfunktionen an PCs und Druckern aktivieren</a:t>
            </a:r>
          </a:p>
          <a:p>
            <a:pPr lvl="0"/>
            <a:endParaRPr lang="de-DE" dirty="0"/>
          </a:p>
          <a:p>
            <a:r>
              <a:rPr lang="de-DE" dirty="0"/>
              <a:t>Deaktivierung von Bildschirmschonern und Anpassung der Bildschirmhelligkeit</a:t>
            </a:r>
          </a:p>
          <a:p>
            <a:endParaRPr lang="de-DE" dirty="0"/>
          </a:p>
          <a:p>
            <a:r>
              <a:rPr lang="de-DE" dirty="0"/>
              <a:t>Nutzung abschaltbarer/automatischer Steckdosenleisten</a:t>
            </a:r>
          </a:p>
          <a:p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AC5E974-F6EE-4D54-9D9E-55750C5C99D8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8226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569C6A0-5DC6-474C-ADC5-B102488FBAAA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9D426B6-915D-42C3-B860-0E61EC57CB15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3F2B3F-5904-4C78-BE63-320733A6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 für Maßnahmen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972FE-0825-480E-A451-4559BC4C6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Ersatz von Desktop-PCs durch Laptops mit Docking-Station oder durch Mini-PCs</a:t>
            </a:r>
          </a:p>
          <a:p>
            <a:pPr lvl="0"/>
            <a:endParaRPr lang="de-DE" dirty="0"/>
          </a:p>
          <a:p>
            <a:pPr lvl="0"/>
            <a:r>
              <a:rPr lang="de-DE" dirty="0"/>
              <a:t>Berücksichtigung von Umweltzeichen bei der Beschaffung</a:t>
            </a:r>
          </a:p>
          <a:p>
            <a:pPr lvl="0"/>
            <a:endParaRPr lang="de-DE" dirty="0"/>
          </a:p>
          <a:p>
            <a:r>
              <a:rPr lang="de-DE" dirty="0"/>
              <a:t>Virtualisierung von Servern für eine bessere Kapazitätsauslastung</a:t>
            </a:r>
          </a:p>
          <a:p>
            <a:pPr marL="0" lvl="0" indent="0">
              <a:buNone/>
            </a:pPr>
            <a:endParaRPr lang="de-DE" dirty="0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6916716-AE64-4DB6-9ADA-75CF7BF86FEE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0563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569C6A0-5DC6-474C-ADC5-B102488FBAAA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9D426B6-915D-42C3-B860-0E61EC57CB15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3F2B3F-5904-4C78-BE63-320733A6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Umwelt und Energie Labels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972FE-0825-480E-A451-4559BC4C6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b="1" dirty="0"/>
              <a:t>Label “Energy Star” </a:t>
            </a:r>
          </a:p>
          <a:p>
            <a:pPr marL="0" lvl="0" indent="0">
              <a:buNone/>
            </a:pPr>
            <a:r>
              <a:rPr lang="de-DE" dirty="0"/>
              <a:t>US-Umweltzeichen für energiesparende Geräte, Baustoffe, öffentliche/gewerbliche Gebäude oder Wohnbauten.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6916716-AE64-4DB6-9ADA-75CF7BF86FEE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9B28376-B6DE-48A4-9D66-DB7D6CF91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795" y="3691822"/>
            <a:ext cx="2918410" cy="29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094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2569C6A0-5DC6-474C-ADC5-B102488FBAAA}"/>
              </a:ext>
            </a:extLst>
          </p:cNvPr>
          <p:cNvSpPr/>
          <p:nvPr/>
        </p:nvSpPr>
        <p:spPr>
          <a:xfrm>
            <a:off x="0" y="3514380"/>
            <a:ext cx="12192000" cy="3343619"/>
          </a:xfrm>
          <a:prstGeom prst="rect">
            <a:avLst/>
          </a:prstGeom>
          <a:gradFill>
            <a:gsLst>
              <a:gs pos="100000">
                <a:schemeClr val="bg1">
                  <a:lumMod val="20000"/>
                  <a:lumOff val="80000"/>
                  <a:alpha val="45000"/>
                </a:schemeClr>
              </a:gs>
              <a:gs pos="0">
                <a:srgbClr val="00B050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F9D426B6-915D-42C3-B860-0E61EC57CB15}"/>
              </a:ext>
            </a:extLst>
          </p:cNvPr>
          <p:cNvSpPr/>
          <p:nvPr/>
        </p:nvSpPr>
        <p:spPr>
          <a:xfrm>
            <a:off x="0" y="1"/>
            <a:ext cx="12192000" cy="6857999"/>
          </a:xfrm>
          <a:prstGeom prst="rect">
            <a:avLst/>
          </a:prstGeom>
          <a:gradFill>
            <a:gsLst>
              <a:gs pos="100000">
                <a:srgbClr val="54CF01">
                  <a:alpha val="10000"/>
                </a:srgbClr>
              </a:gs>
              <a:gs pos="0">
                <a:srgbClr val="00B0F0">
                  <a:alpha val="10000"/>
                </a:srgbClr>
              </a:gs>
              <a:gs pos="70000">
                <a:srgbClr val="00B050">
                  <a:alpha val="5000"/>
                </a:srgbClr>
              </a:gs>
              <a:gs pos="32000">
                <a:srgbClr val="00B0F0">
                  <a:alpha val="5000"/>
                </a:srgb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C3F2B3F-5904-4C78-BE63-320733A6A1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Umwelt und Energie Labels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50972FE-0825-480E-A451-4559BC4C61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de-DE" b="1" dirty="0"/>
              <a:t>Label “blauer Engel” </a:t>
            </a:r>
            <a:br>
              <a:rPr lang="de-DE" dirty="0"/>
            </a:br>
            <a:r>
              <a:rPr lang="de-DE" dirty="0"/>
              <a:t>Deutsches Umweltzeichen für umweltverträgliche und recycelte sowie recyclebare Produkte.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F6916716-AE64-4DB6-9ADA-75CF7BF86FEE}"/>
              </a:ext>
            </a:extLst>
          </p:cNvPr>
          <p:cNvSpPr/>
          <p:nvPr/>
        </p:nvSpPr>
        <p:spPr>
          <a:xfrm>
            <a:off x="-199645" y="1384460"/>
            <a:ext cx="3392425" cy="45719"/>
          </a:xfrm>
          <a:prstGeom prst="rect">
            <a:avLst/>
          </a:prstGeom>
          <a:solidFill>
            <a:srgbClr val="075C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9B277D0-502B-4E47-8ABE-71E55FF36C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4939" y="3429000"/>
            <a:ext cx="3122122" cy="3122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6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enutzerdefiniert 6">
      <a:dk1>
        <a:srgbClr val="70DDC0"/>
      </a:dk1>
      <a:lt1>
        <a:srgbClr val="44546A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Benutzerdefiniert 1">
      <a:majorFont>
        <a:latin typeface="Dotum"/>
        <a:ea typeface=""/>
        <a:cs typeface=""/>
      </a:majorFont>
      <a:minorFont>
        <a:latin typeface="Dot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173</Words>
  <Application>Microsoft Office PowerPoint</Application>
  <PresentationFormat>Breitbild</PresentationFormat>
  <Paragraphs>58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5" baseType="lpstr">
      <vt:lpstr>Dotum</vt:lpstr>
      <vt:lpstr>Arial</vt:lpstr>
      <vt:lpstr>Office Theme</vt:lpstr>
      <vt:lpstr>Green IT</vt:lpstr>
      <vt:lpstr>Inhalt</vt:lpstr>
      <vt:lpstr>Definition</vt:lpstr>
      <vt:lpstr>Ansätze</vt:lpstr>
      <vt:lpstr>Ansätze</vt:lpstr>
      <vt:lpstr>Beispiele für Maßnahmen</vt:lpstr>
      <vt:lpstr>Beispiele für Maßnahmen</vt:lpstr>
      <vt:lpstr>Umwelt und Energie Labels</vt:lpstr>
      <vt:lpstr>Umwelt und Energie Labels</vt:lpstr>
      <vt:lpstr>Umwelt und Energie Labels</vt:lpstr>
      <vt:lpstr>Umwelt und Energie Labels</vt:lpstr>
      <vt:lpstr>Bildrechte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Annuss, Mirco</dc:creator>
  <cp:lastModifiedBy>Kuhn, Ronja</cp:lastModifiedBy>
  <cp:revision>52</cp:revision>
  <dcterms:created xsi:type="dcterms:W3CDTF">2021-07-29T09:32:31Z</dcterms:created>
  <dcterms:modified xsi:type="dcterms:W3CDTF">2021-10-18T12:24:54Z</dcterms:modified>
</cp:coreProperties>
</file>